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0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0C180-93AB-4BFA-8594-ADBCD1BAADC9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5AF99-4005-4139-8F6F-E75F25937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3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5AF99-4005-4139-8F6F-E75F259378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11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0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16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2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7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1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1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7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6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8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1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85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7C359-36C3-427A-B344-F0BE0EA443D6}" type="datetimeFigureOut">
              <a:rPr lang="en-US" smtClean="0"/>
              <a:t>12/7/2024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4A3FE-A466-422B-852E-F8833DA28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400"/>
              <a:t>PENSION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b="1" dirty="0" smtClean="0"/>
              <a:t>Types of Pension – 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 smtClean="0"/>
              <a:t>Superannuation Pension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/>
              <a:t> </a:t>
            </a:r>
            <a:r>
              <a:rPr lang="en-US" b="1" dirty="0" smtClean="0"/>
              <a:t>Pension on voluntary retirement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 smtClean="0"/>
              <a:t>Invalid Pension – Min 10 years, retires on account of any bodily or mental infirmity which permanently incapacitates 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 smtClean="0"/>
              <a:t>Compassionate </a:t>
            </a:r>
            <a:r>
              <a:rPr lang="en-US" b="1" dirty="0" smtClean="0"/>
              <a:t>Pension </a:t>
            </a:r>
            <a:r>
              <a:rPr lang="en-US" b="1" dirty="0" smtClean="0"/>
              <a:t>– Employee dismissed or removed from service shall forfeit his pension, provided Competent Authority considers deserving sanction compassionate </a:t>
            </a:r>
            <a:r>
              <a:rPr lang="en-US" b="1" dirty="0" smtClean="0"/>
              <a:t>pension </a:t>
            </a:r>
            <a:r>
              <a:rPr lang="en-US" b="1" dirty="0" smtClean="0"/>
              <a:t>not exceeding two-thirds of pension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 smtClean="0"/>
              <a:t>Family Pension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en-US" b="1" dirty="0" smtClean="0"/>
              <a:t>Provisional Pension</a:t>
            </a:r>
          </a:p>
          <a:p>
            <a:pPr marL="0" indent="0">
              <a:buFont typeface="Arial" charset="0"/>
              <a:buNone/>
              <a:defRPr/>
            </a:pPr>
            <a:r>
              <a:rPr lang="en-US" b="1" dirty="0" smtClean="0"/>
              <a:t>(Commutation </a:t>
            </a:r>
            <a:r>
              <a:rPr lang="en-US" b="1" dirty="0" err="1" smtClean="0"/>
              <a:t>upto</a:t>
            </a:r>
            <a:r>
              <a:rPr lang="en-US" b="1" dirty="0" smtClean="0"/>
              <a:t> 1/3</a:t>
            </a:r>
            <a:r>
              <a:rPr lang="en-US" b="1" baseline="30000" dirty="0" smtClean="0"/>
              <a:t>rd</a:t>
            </a:r>
            <a:r>
              <a:rPr lang="en-US" b="1" dirty="0" smtClean="0"/>
              <a:t> is applicable for all except family pension and Provisional Pension)</a:t>
            </a:r>
          </a:p>
          <a:p>
            <a:pPr marL="0" indent="0">
              <a:buFont typeface="Arial" charset="0"/>
              <a:buNone/>
              <a:defRPr/>
            </a:pPr>
            <a:endParaRPr lang="en-US" b="1" dirty="0"/>
          </a:p>
          <a:p>
            <a:pPr marL="0" indent="0">
              <a:buFont typeface="Arial" charset="0"/>
              <a:buNone/>
              <a:defRPr/>
            </a:pPr>
            <a:r>
              <a:rPr lang="en-US" b="1" dirty="0" smtClean="0"/>
              <a:t>MINIMUM PENSION – Rs.4070 (retired and/or died on or after 01/08/2017)</a:t>
            </a:r>
          </a:p>
          <a:p>
            <a:pPr marL="0" indent="0">
              <a:buFont typeface="Arial" charset="0"/>
              <a:buNone/>
              <a:defRPr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95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of last 10 months basic salary (Basic means Basic Pay + FPA)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 of completed years of service (Max 33 years only) (For VRS : additional max 5 years or left over service whichever is less)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than 6 months to be treated as one year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average amount arrived is reduced to 50%</a:t>
            </a:r>
          </a:p>
          <a:p>
            <a:pPr algn="l"/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2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Rounded off to nearest Rupee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Max. 1/3 </a:t>
            </a:r>
            <a:r>
              <a:rPr lang="en-US" dirty="0" err="1" smtClean="0"/>
              <a:t>rd</a:t>
            </a:r>
            <a:r>
              <a:rPr lang="en-US" dirty="0" smtClean="0"/>
              <a:t> of the arrived amount can be commuted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DR (Dearness Relief is calculated on the full basic pension and not after commutation)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Total Pension =  Basic pension after commutation + DR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Commuted Basic Pay will be restored after completion of 15 years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118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superannuation and VRS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Commutation calculation =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1/3</a:t>
            </a:r>
            <a:r>
              <a:rPr lang="en-US" baseline="30000" dirty="0" smtClean="0"/>
              <a:t>rd</a:t>
            </a:r>
            <a:r>
              <a:rPr lang="en-US" dirty="0" smtClean="0"/>
              <a:t> of Basic Pension * 12 * Commutation factor (</a:t>
            </a:r>
            <a:r>
              <a:rPr lang="en-US" smtClean="0"/>
              <a:t>Age next or running age </a:t>
            </a:r>
            <a:r>
              <a:rPr lang="en-US" dirty="0" smtClean="0"/>
              <a:t>will be taken)</a:t>
            </a:r>
          </a:p>
          <a:p>
            <a:pPr algn="l"/>
            <a:r>
              <a:rPr lang="en-US" dirty="0" smtClean="0"/>
              <a:t>For superannuation, age next is 61 and the commutation factor is 9.81</a:t>
            </a:r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5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Pension Calculation – For Family Pension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Last drawn basic pay is taken into account (not average 10 months basic)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Basic means Basic Pay + FPA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15% of this amount arrived is the Family Pension basic pay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In case the deceased employee / retiree is less than 65 years, twice the amount i.e., 15% * 2 will be taken as basic pay.  This is called enhanced pension.  This amount will be given to the family pensioner </a:t>
            </a:r>
            <a:r>
              <a:rPr lang="en-US" dirty="0" err="1" smtClean="0"/>
              <a:t>upto</a:t>
            </a:r>
            <a:r>
              <a:rPr lang="en-US" dirty="0" smtClean="0"/>
              <a:t> a maximum of 7 years or the deceased employee / retiree attains the age of 65 years which ever is earlier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541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Gratuity as per Act or Gratuity as per Scheme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Act – Basic + FPA + DA (Max. Rs.20 lakhs)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– Basic + FPA only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Minimum 5 years required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11 years 50%, 12 years 60%, 13 years 70%, 14 years 80%, 15 years and more 100%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91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Act for all employees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(Basic + FPA + DA) * 15/26 * No. of years of service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for Class III / IV employees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15 years = (Basic + FPA) * 15  - 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15 years = (Basic + FPA) * No. of years / 2  - B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TOTAL GRATUITY PAYABLE = A + B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Subject to a maximum of 20 months </a:t>
            </a:r>
            <a:r>
              <a:rPr lang="en-US" smtClean="0"/>
              <a:t>only ((</a:t>
            </a:r>
            <a:r>
              <a:rPr lang="en-US" dirty="0" smtClean="0"/>
              <a:t>Basic </a:t>
            </a:r>
            <a:r>
              <a:rPr lang="en-US" smtClean="0"/>
              <a:t>+ FPA)*20)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888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Gratuity Calculation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1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8001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As per Scheme for Class Officers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err="1" smtClean="0"/>
              <a:t>Upto</a:t>
            </a:r>
            <a:r>
              <a:rPr lang="en-US" dirty="0" smtClean="0"/>
              <a:t> 15 years = (Basic + FPA) * 15 -   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15 years and </a:t>
            </a:r>
            <a:r>
              <a:rPr lang="en-US" dirty="0" err="1" smtClean="0"/>
              <a:t>upto</a:t>
            </a:r>
            <a:r>
              <a:rPr lang="en-US" dirty="0" smtClean="0"/>
              <a:t> 30 years – NIL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Beyond 30 years = No. of years / 2   - B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TOTAL GRATUITY PAYABLE = A + B</a:t>
            </a:r>
            <a:endParaRPr lang="en-US" dirty="0"/>
          </a:p>
          <a:p>
            <a:pPr algn="l"/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43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dirty="0" smtClean="0"/>
              <a:t>For the above Class I Officer Gratuity Calculation :</a:t>
            </a:r>
            <a:br>
              <a:rPr lang="en-US" sz="2000" dirty="0" smtClean="0"/>
            </a:br>
            <a:r>
              <a:rPr lang="en-US" sz="2000" dirty="0" smtClean="0"/>
              <a:t>Act : Total No. of years * (15/26) * (</a:t>
            </a:r>
            <a:r>
              <a:rPr lang="en-US" sz="2000" dirty="0" err="1" smtClean="0"/>
              <a:t>Basic+DA+FPA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smtClean="0"/>
              <a:t>Scheme : </a:t>
            </a:r>
            <a:r>
              <a:rPr lang="en-US" sz="2000" dirty="0" err="1" smtClean="0"/>
              <a:t>Upto</a:t>
            </a:r>
            <a:r>
              <a:rPr lang="en-US" sz="2000" dirty="0" smtClean="0"/>
              <a:t> 15 years – 15*(</a:t>
            </a:r>
            <a:r>
              <a:rPr lang="en-US" sz="2000" dirty="0" err="1" smtClean="0"/>
              <a:t>Basic+FPA</a:t>
            </a:r>
            <a:r>
              <a:rPr lang="en-US" sz="2000" dirty="0" smtClean="0"/>
              <a:t>), Beyond 30 years – (No. of years/2)*(</a:t>
            </a:r>
            <a:r>
              <a:rPr lang="en-US" sz="2000" dirty="0" err="1" smtClean="0"/>
              <a:t>Basic+FPA</a:t>
            </a:r>
            <a:r>
              <a:rPr lang="en-US" sz="2000" smtClean="0"/>
              <a:t>)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977874"/>
              </p:ext>
            </p:extLst>
          </p:nvPr>
        </p:nvGraphicFramePr>
        <p:xfrm>
          <a:off x="1447800" y="304797"/>
          <a:ext cx="7086599" cy="46947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2410"/>
                <a:gridCol w="1532237"/>
                <a:gridCol w="2191952"/>
              </a:tblGrid>
              <a:tr h="39352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GRATUITY CALCULATION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SERVICE AS PER ACT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SERVICE AS PER SCHEME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LAST DRAWN SALARY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 PER ACT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 PER SCHEME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BASIC PAY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134315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134315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FPA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D.A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83490.204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220305.2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136815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 PER ACT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4575569.6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597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AS PER SCHEME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2462670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935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GRATUITY PAYABLE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2462670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550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619</Words>
  <Application>Microsoft Office PowerPoint</Application>
  <PresentationFormat>On-screen Show (4:3)</PresentationFormat>
  <Paragraphs>93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Pension Calculation – For superannuation and VRS</vt:lpstr>
      <vt:lpstr>Pension Calculation – For superannuation and VRS</vt:lpstr>
      <vt:lpstr>Pension Calculation – For superannuation and VRS</vt:lpstr>
      <vt:lpstr>Pension Calculation – For Family Pension</vt:lpstr>
      <vt:lpstr>Gratuity Calculation</vt:lpstr>
      <vt:lpstr>Gratuity Calculation</vt:lpstr>
      <vt:lpstr>Gratuity Calculation</vt:lpstr>
      <vt:lpstr>For the above Class I Officer Gratuity Calculation : Act : Total No. of years * (15/26) * (Basic+DA+FPA) Scheme : Upto 15 years – 15*(Basic+FPA), Beyond 30 years – (No. of years/2)*(Basic+FPA)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Pension Calculation – For superannuation and VRS</dc:title>
  <dc:creator>Bhaskar</dc:creator>
  <cp:lastModifiedBy>Bha27422</cp:lastModifiedBy>
  <cp:revision>18</cp:revision>
  <dcterms:created xsi:type="dcterms:W3CDTF">2021-08-17T02:06:09Z</dcterms:created>
  <dcterms:modified xsi:type="dcterms:W3CDTF">2024-12-07T08:39:43Z</dcterms:modified>
</cp:coreProperties>
</file>